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31" r:id="rId3"/>
    <p:sldId id="364" r:id="rId4"/>
    <p:sldId id="370" r:id="rId5"/>
    <p:sldId id="369" r:id="rId6"/>
    <p:sldId id="368" r:id="rId7"/>
    <p:sldId id="367" r:id="rId8"/>
    <p:sldId id="366" r:id="rId9"/>
    <p:sldId id="365" r:id="rId10"/>
    <p:sldId id="379" r:id="rId11"/>
    <p:sldId id="378" r:id="rId12"/>
    <p:sldId id="380" r:id="rId13"/>
    <p:sldId id="377" r:id="rId14"/>
    <p:sldId id="376" r:id="rId15"/>
    <p:sldId id="375" r:id="rId16"/>
    <p:sldId id="381" r:id="rId17"/>
    <p:sldId id="373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9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28.11.23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28.11.23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1" tIns="46361" rIns="92721" bIns="463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7" y="4759603"/>
            <a:ext cx="5511173" cy="4509861"/>
          </a:xfrm>
          <a:prstGeom prst="rect">
            <a:avLst/>
          </a:prstGeom>
        </p:spPr>
        <p:txBody>
          <a:bodyPr vert="horz" lIns="92721" tIns="46361" rIns="92721" bIns="4636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50868-E48F-4C97-9454-7C791E8A42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8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75E7FD0-381D-42AF-8EFB-D446B6164194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6CEC98A-248C-4EB1-A1AA-93F65D817681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B28C398-9C68-41C1-90D0-336548C94E3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EA8EF309-F6FF-4C3E-B2BA-CF9EF95C0ECA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D22FCE6-4353-4DC7-9760-CFA83F873D6B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BCA3454-7BB0-483E-B940-CBB598F9F5B4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3A1C036-0BC4-4622-97EA-4426CC92FE4F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7B9BC04-8884-458A-A80E-4B7EECDF1179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E2803F8-C1F8-4468-98E7-1180C8926053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1A1E60F-A1D2-40AD-93AC-429E00AF362B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D8DA278-9DB1-4383-9AC2-69DAD5B0DE31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3F3B1E-4604-43FA-9A94-7B6EB0CF218F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27384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2022 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431" y="2780928"/>
            <a:ext cx="8342064" cy="143116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sz="2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477838"/>
            <a:ext cx="9144000" cy="1403351"/>
            <a:chOff x="0" y="272"/>
            <a:chExt cx="5760" cy="884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pic>
          <p:nvPicPr>
            <p:cNvPr id="11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"/>
              <a:ext cx="66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Северо-Западное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229200"/>
            <a:ext cx="8419504" cy="71301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b="1" dirty="0"/>
              <a:t>Докладчик: </a:t>
            </a:r>
            <a:r>
              <a:rPr lang="ru-RU" dirty="0"/>
              <a:t>заместитель руководителя Северо-Западного управления </a:t>
            </a:r>
            <a:r>
              <a:rPr lang="ru-RU" dirty="0" err="1"/>
              <a:t>Ростехнадзора</a:t>
            </a:r>
            <a:r>
              <a:rPr lang="ru-RU" dirty="0"/>
              <a:t> Хренов В.В.</a:t>
            </a:r>
            <a:endParaRPr lang="ru-RU" altLang="zh-CN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819D43-BB05-C43F-5C6E-19AE65B40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1698556" cy="25649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7890E6-F25C-638E-9912-9D77F0C35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24" y="1700808"/>
            <a:ext cx="1666168" cy="25706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E300447-D2C1-BCDB-1D54-3BF997E28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675" y="1628800"/>
            <a:ext cx="1662801" cy="2642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73D99A-3133-456C-607B-043ABA224611}"/>
              </a:ext>
            </a:extLst>
          </p:cNvPr>
          <p:cNvSpPr txBox="1"/>
          <p:nvPr/>
        </p:nvSpPr>
        <p:spPr>
          <a:xfrm>
            <a:off x="532368" y="4869160"/>
            <a:ext cx="8126956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Приказом Минэнерго России от 30.11.2022 № 1271 внесены изменения в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ПРП, ранее утвержденные п</a:t>
            </a:r>
            <a:r>
              <a:rPr lang="ru-RU" dirty="0">
                <a:solidFill>
                  <a:srgbClr val="2227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риказом Минэнерго от 22.09.2020 № 796 (изменения вступили в силу с 07.03.2023).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7DB924-FFAC-63D5-F74A-8F66D06C54B4}"/>
              </a:ext>
            </a:extLst>
          </p:cNvPr>
          <p:cNvSpPr txBox="1"/>
          <p:nvPr/>
        </p:nvSpPr>
        <p:spPr>
          <a:xfrm>
            <a:off x="5612390" y="1556792"/>
            <a:ext cx="3074410" cy="160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ПТЭЭП утверждены приказом Минэнерго России от 12.08.2022 № 811 (вступили в силу с 07.01.2023);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6DAA8D-E592-56A3-EDF9-9AC54138AF20}"/>
              </a:ext>
            </a:extLst>
          </p:cNvPr>
          <p:cNvSpPr txBox="1"/>
          <p:nvPr/>
        </p:nvSpPr>
        <p:spPr>
          <a:xfrm>
            <a:off x="5584914" y="3241831"/>
            <a:ext cx="3074410" cy="160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ПТЭЭСС 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утверждены приказом Минэнерго России от 04.10.2022 № 1070 (вступили в силу с 06.03.2023);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8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477D0A-75C2-0AE1-1E34-272DAD67D88A}"/>
              </a:ext>
            </a:extLst>
          </p:cNvPr>
          <p:cNvSpPr txBox="1"/>
          <p:nvPr/>
        </p:nvSpPr>
        <p:spPr>
          <a:xfrm>
            <a:off x="612774" y="2060848"/>
            <a:ext cx="8074025" cy="306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п. 24 ПТЭЭП: </a:t>
            </a:r>
            <a:r>
              <a:rPr lang="ru-RU" sz="1800" dirty="0">
                <a:solidFill>
                  <a:srgbClr val="2227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организации и осуществлении эксплуатации электрооборудования и электроустановок общего назначения потребителей (силовые трансформаторы и масляные шунтирующие реакторы, распределительные устройства, воздушные ЛЭП, кабельные линии, электродвигатели, релейная защита и автоматика, телемеханика и вторичные цепи, заземляющие устройства, защита от перенапряжений, конденсаторные установки, аккумуляторные установки, электрическое освещение) потребители должны выполнять требования в объеме, предусмотренном для указанных видов оборудования и устройств в 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ПТЭЭСС</a:t>
            </a:r>
            <a:r>
              <a:rPr lang="ru-RU" sz="1800" dirty="0">
                <a:solidFill>
                  <a:srgbClr val="2227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12DA68-2DFE-3650-00B7-6DAA651E9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39" y="2084074"/>
            <a:ext cx="2271715" cy="3289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62AD88-B38B-DC14-2C30-2F2BCF2ECB2E}"/>
              </a:ext>
            </a:extLst>
          </p:cNvPr>
          <p:cNvSpPr txBox="1"/>
          <p:nvPr/>
        </p:nvSpPr>
        <p:spPr>
          <a:xfrm>
            <a:off x="3275856" y="2282317"/>
            <a:ext cx="5328592" cy="272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ea typeface="Calibri" panose="020F0502020204030204" pitchFamily="34" charset="0"/>
              </a:rPr>
              <a:t>остановлением Правительства Российской Федерации от 18.02.2023 № 270 были внесены изменения в «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Правила установления охранных зон объектов электросетевого хозяйства и особых условий использования земельных участков, расположенных в границах таких зон», утвержденные постановлением Правительства Российской Федерации от 24.02.2009 № 160.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94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Приказ Ростехнадзора от 16.02.2017 N 58 – ГБУ Центр кадастровой оценки и  технической инвентаризации, официальный сай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" y="1772816"/>
            <a:ext cx="3551989" cy="11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83968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Зарегистрирован в Минюсте. Регистрационный № 75357 от  </a:t>
            </a:r>
            <a:r>
              <a:rPr lang="ru-RU" dirty="0" smtClean="0"/>
              <a:t>27.09.2023.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1978" y="3212976"/>
            <a:ext cx="7800461" cy="260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/>
              <a:t>Приказом </a:t>
            </a:r>
            <a:r>
              <a:rPr lang="ru-RU" dirty="0" err="1"/>
              <a:t>Ростехнадзора</a:t>
            </a:r>
            <a:r>
              <a:rPr lang="ru-RU" dirty="0"/>
              <a:t> от 07.08.2023 № Пр-284 утверждены новые формы проверочных листов (списков контрольных вопросов, ответы на которые свидетельствуют о соблюдении или несоблюдении контролируемым лицом обязательных требований), применяемых </a:t>
            </a:r>
            <a:r>
              <a:rPr lang="ru-RU" dirty="0" err="1"/>
              <a:t>Ростехнадзором</a:t>
            </a:r>
            <a:r>
              <a:rPr lang="ru-RU" dirty="0"/>
              <a:t> и его территориальными органами при проведении плановых выездных проверок при осуществлении федерального государственного энергетического надзора в сфере электроэнергетики и федерального государственного энергетического надзора в сфере </a:t>
            </a:r>
            <a:r>
              <a:rPr lang="ru-RU" dirty="0" smtClean="0"/>
              <a:t>теплоснабжения.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9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F499B2-CF95-C0D2-F188-E7FBB5A3C5D7}"/>
              </a:ext>
            </a:extLst>
          </p:cNvPr>
          <p:cNvSpPr txBox="1"/>
          <p:nvPr/>
        </p:nvSpPr>
        <p:spPr>
          <a:xfrm>
            <a:off x="3059833" y="1412776"/>
            <a:ext cx="5471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ea typeface="Times New Roman" panose="02020603050405020304" pitchFamily="18" charset="0"/>
              </a:rPr>
              <a:t>Приказом Минэнерго России от 17.01.2023 № 5 внесен ряд изменений в «Правила оценки готовности к отопительному периоду», утвержденные приказом Минэнерго России от 12.03.2013 № 103.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70ED66-70A3-D8A3-DE3A-3F62D475A95A}"/>
              </a:ext>
            </a:extLst>
          </p:cNvPr>
          <p:cNvSpPr txBox="1"/>
          <p:nvPr/>
        </p:nvSpPr>
        <p:spPr>
          <a:xfrm>
            <a:off x="467544" y="3284984"/>
            <a:ext cx="81516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по готовности: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графиков проведения противоаварийных тренировок;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сведений о выполненных мероприятиях, в случаях наличия  в инвестиционных программах теплоснабжающих или теплосетевых  организаций информации: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DAA721-E510-A2C3-1E37-031F531512B6}"/>
              </a:ext>
            </a:extLst>
          </p:cNvPr>
          <p:cNvSpPr txBox="1"/>
          <p:nvPr/>
        </p:nvSpPr>
        <p:spPr>
          <a:xfrm>
            <a:off x="750908" y="4764095"/>
            <a:ext cx="78468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установке (приобретению) резервного оборудования;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организации совместной работы нескольких источников тепловой энергии на единую тепловую сеть;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резервированию тепловых сетей смежных районов поселения, городского округа, города федерального значения;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устройству резервных насосных станций.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595BAF-4E7E-7BDD-93EC-86BE0AB3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563327"/>
            <a:ext cx="2482850" cy="1441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F06ACC-BD24-10BC-3417-FADBBB6AA6A6}"/>
              </a:ext>
            </a:extLst>
          </p:cNvPr>
          <p:cNvSpPr txBox="1"/>
          <p:nvPr/>
        </p:nvSpPr>
        <p:spPr>
          <a:xfrm>
            <a:off x="3059832" y="2492896"/>
            <a:ext cx="5471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ea typeface="Times New Roman" panose="02020603050405020304" pitchFamily="18" charset="0"/>
              </a:rPr>
              <a:t>В отношении теплоснабжающих и теплосетевых организаций при оценке готовности к отопительному периоду дополнительно включены следующие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55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5036983"/>
            <a:ext cx="7991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отношении объектов по производству тепловой и электрической энергии в режиме комбинированной выработки проверяется только наличие документа о готовности к отопительному сезону, полученного в соответствии с законодательством об электроэнергетике.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773" y="1556792"/>
            <a:ext cx="7991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Приказом Минэнерго России от 04.04.2023 № </a:t>
            </a:r>
            <a:r>
              <a:rPr lang="ru-RU" dirty="0" smtClean="0"/>
              <a:t>217</a:t>
            </a:r>
            <a:r>
              <a:rPr lang="en-US" dirty="0" smtClean="0"/>
              <a:t> </a:t>
            </a:r>
            <a:r>
              <a:rPr lang="ru-RU" dirty="0"/>
              <a:t>в отношении объектов по производству тепловой и электрической энергии в режиме комбинированной выработки установлена необходимость проведения проверок по готовности к отопительному периоду в соответствии требованиями по готовности к теплоснабжающим (</a:t>
            </a:r>
            <a:r>
              <a:rPr lang="ru-RU" dirty="0" err="1"/>
              <a:t>теплосетевым</a:t>
            </a:r>
            <a:r>
              <a:rPr lang="ru-RU" dirty="0"/>
              <a:t>) организациям, определенных подпунктами 1-3, 5-10, 11 (за исключением сведений о готовности систем приема и разгрузки топлива, </a:t>
            </a:r>
            <a:r>
              <a:rPr lang="ru-RU" dirty="0" err="1"/>
              <a:t>топливоприготовления</a:t>
            </a:r>
            <a:r>
              <a:rPr lang="ru-RU" dirty="0"/>
              <a:t> и топливоподачи), 12-14 пункта 13 «Правил оценки готовности к отопительному периоду», вместо проверки наличия документа о готовности к отопительному сезону, полученного в соответствии с законодательством об электроэнергетике.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776" y="4365104"/>
            <a:ext cx="7919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Предыдущая редакция «</a:t>
            </a:r>
            <a:r>
              <a:rPr lang="ru-RU" dirty="0"/>
              <a:t>Правил оценки готовности к отопительному периоду</a:t>
            </a:r>
            <a:r>
              <a:rPr lang="ru-RU" dirty="0" smtClean="0"/>
              <a:t>», утвержденных </a:t>
            </a:r>
            <a:r>
              <a:rPr lang="ru-RU" dirty="0"/>
              <a:t>приказом Минэнерго России от 12.03.2013 № 103</a:t>
            </a:r>
          </a:p>
        </p:txBody>
      </p:sp>
    </p:spTree>
    <p:extLst>
      <p:ext uri="{BB962C8B-B14F-4D97-AF65-F5344CB8AC3E}">
        <p14:creationId xmlns:p14="http://schemas.microsoft.com/office/powerpoint/2010/main" val="423157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7886"/>
            <a:ext cx="3411527" cy="40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53" y="1409700"/>
            <a:ext cx="1333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0032" y="5866584"/>
            <a:ext cx="3437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Ограничение: </a:t>
            </a:r>
            <a:r>
              <a:rPr lang="ru-RU" sz="1200" dirty="0"/>
              <a:t>необходимость регистрации юридического лица на </a:t>
            </a:r>
            <a:r>
              <a:rPr lang="ru-RU" sz="1200" dirty="0" smtClean="0"/>
              <a:t>Портале</a:t>
            </a:r>
            <a:r>
              <a:rPr lang="ru-RU" sz="12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772816"/>
            <a:ext cx="39676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постановлением Правительства Российской Федерации от 30.07.2021 № 1279 одним из видов разрешительной деятельности </a:t>
            </a:r>
            <a:r>
              <a:rPr lang="ru-RU" dirty="0" err="1"/>
              <a:t>Ростехнадзора</a:t>
            </a:r>
            <a:r>
              <a:rPr lang="ru-RU" dirty="0"/>
              <a:t> в ходе эксперимента по оптимизации и автоматизации процессов является подтверждение готовности работников к выполнению трудовых функций в сфере электроэнергетики (проверка знаний с присвоением группы по электробезопасности). </a:t>
            </a:r>
          </a:p>
        </p:txBody>
      </p:sp>
    </p:spTree>
    <p:extLst>
      <p:ext uri="{BB962C8B-B14F-4D97-AF65-F5344CB8AC3E}">
        <p14:creationId xmlns:p14="http://schemas.microsoft.com/office/powerpoint/2010/main" val="98984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068960"/>
            <a:ext cx="5025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Спасибо за внимание.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50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0808"/>
            <a:ext cx="2087018" cy="28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1484784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Постановлением Правительства от 10.03.2022 № 336 в 2022 году в рамках осуществления федерального государственного энергетического надзора введен практически полный запрет на проведение плановых проверок.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2887776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Внеплановые выездные проверки проводятся по согласованию с прокуратурой: при непосредственной угрозе и по фактам причинения вреда жизни и тяжелого вреда здоровью граждан, обороне страны и безопасности государства, возникновения чрезвычайных ситуаций природного и (или) техногенного характера; при выявлении индикаторов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4997" y="4831992"/>
            <a:ext cx="8059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риска нарушений обязательных требований в отношении объектов чрезвычайно высокого и высокого рисков; а также в случае необходимости проведения внеплановой выездной проверки в связи с истечением срока исполнения предписания о принятии мер, направленных на устранение нарушений, влекущих указанные выше угрозы.</a:t>
            </a:r>
          </a:p>
        </p:txBody>
      </p:sp>
    </p:spTree>
    <p:extLst>
      <p:ext uri="{BB962C8B-B14F-4D97-AF65-F5344CB8AC3E}">
        <p14:creationId xmlns:p14="http://schemas.microsoft.com/office/powerpoint/2010/main" val="17252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1628800"/>
            <a:ext cx="5760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Постановление правительства РФ от 01.10.2022 № 1743: начиная с 2023 года планирование и проведение плановых проверок при осуществлении государственного энергетического надзора возможно только в отношении объектов контроля, отнесенных к </a:t>
            </a:r>
            <a:r>
              <a:rPr lang="ru-RU" dirty="0" smtClean="0"/>
              <a:t>категории высокого </a:t>
            </a:r>
            <a:r>
              <a:rPr lang="ru-RU" dirty="0"/>
              <a:t>риска.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4581128"/>
            <a:ext cx="7991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способностью электрической сети от 500 МВт включительно и выше;</a:t>
            </a:r>
          </a:p>
          <a:p>
            <a:pPr algn="just"/>
            <a:r>
              <a:rPr lang="ru-RU" dirty="0"/>
              <a:t>- электроустановки потребителей максимальной мощностью от 500 МВт включительно и выше;</a:t>
            </a:r>
          </a:p>
          <a:p>
            <a:pPr algn="just"/>
            <a:r>
              <a:rPr lang="ru-RU" dirty="0"/>
              <a:t>- объекты теплоснабжения установленной мощностью 200 МВт включительно и выше;</a:t>
            </a:r>
          </a:p>
          <a:p>
            <a:pPr algn="just"/>
            <a:r>
              <a:rPr lang="ru-RU" dirty="0"/>
              <a:t>- тепловые сети диаметра 600 мм включительно и выше.</a:t>
            </a:r>
          </a:p>
        </p:txBody>
      </p:sp>
      <p:pic>
        <p:nvPicPr>
          <p:cNvPr id="7" name="Picture 2" descr="https://491shkola.spb.ru/media/k2/items/cache/ac9ff722ccee9f796dea38c810f03e02_XL.jpg">
            <a:extLst>
              <a:ext uri="{FF2B5EF4-FFF2-40B4-BE49-F238E27FC236}">
                <a16:creationId xmlns:a16="http://schemas.microsoft.com/office/drawing/2014/main" xmlns="" id="{8A11B036-14D0-1FDB-7603-00184CA2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22" y="1696191"/>
            <a:ext cx="2087018" cy="28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6793A2-4B33-C17D-32EA-4E644C67A848}"/>
              </a:ext>
            </a:extLst>
          </p:cNvPr>
          <p:cNvSpPr txBox="1"/>
          <p:nvPr/>
        </p:nvSpPr>
        <p:spPr>
          <a:xfrm>
            <a:off x="612775" y="3441774"/>
            <a:ext cx="5760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 категории высокого риска относятся: </a:t>
            </a:r>
          </a:p>
          <a:p>
            <a:pPr algn="just"/>
            <a:r>
              <a:rPr lang="ru-RU" dirty="0"/>
              <a:t>- электрические станции установленной мощностью от 500 МВт включительно и выше;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4207D5-2A08-AF1D-89BE-2E1B126BDADF}"/>
              </a:ext>
            </a:extLst>
          </p:cNvPr>
          <p:cNvSpPr txBox="1"/>
          <p:nvPr/>
        </p:nvSpPr>
        <p:spPr>
          <a:xfrm>
            <a:off x="612775" y="4283804"/>
            <a:ext cx="6191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объекты электросетевого хозяйства пропускной</a:t>
            </a:r>
          </a:p>
        </p:txBody>
      </p:sp>
    </p:spTree>
    <p:extLst>
      <p:ext uri="{BB962C8B-B14F-4D97-AF65-F5344CB8AC3E}">
        <p14:creationId xmlns:p14="http://schemas.microsoft.com/office/powerpoint/2010/main" val="105059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142BA95-D26B-281F-CC43-2598540BC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1628800"/>
            <a:ext cx="2016224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2B966A-6A6B-5018-15BE-15FF82FD98F1}"/>
              </a:ext>
            </a:extLst>
          </p:cNvPr>
          <p:cNvSpPr txBox="1"/>
          <p:nvPr/>
        </p:nvSpPr>
        <p:spPr>
          <a:xfrm>
            <a:off x="2699792" y="1556792"/>
            <a:ext cx="5876011" cy="139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Приказом Минэнерго России от 30.12.2021 № 1540 утвержден «Перечень индикаторов риска нарушения обязательных требований по федеральному энергетическому надзору».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1BE908-612C-B2AF-9B7B-620C9FEB1E88}"/>
              </a:ext>
            </a:extLst>
          </p:cNvPr>
          <p:cNvSpPr txBox="1"/>
          <p:nvPr/>
        </p:nvSpPr>
        <p:spPr>
          <a:xfrm>
            <a:off x="539552" y="3286725"/>
            <a:ext cx="8147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 федеральному государственному энергетическому надзору за деятельностью субъектов электроэнергетики являются: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C07CD1-10A4-B5F0-1C41-54FC82B18971}"/>
              </a:ext>
            </a:extLst>
          </p:cNvPr>
          <p:cNvSpPr txBox="1"/>
          <p:nvPr/>
        </p:nvSpPr>
        <p:spPr>
          <a:xfrm>
            <a:off x="510907" y="3933056"/>
            <a:ext cx="8149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достижение основным технологическим оборудованием и линиями электропередачи электрических станций и электрических сетей значения индекса технического состояния равного или ниже «25»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D0101F-5399-D3EA-BD66-BD633B94F09C}"/>
              </a:ext>
            </a:extLst>
          </p:cNvPr>
          <p:cNvSpPr txBox="1"/>
          <p:nvPr/>
        </p:nvSpPr>
        <p:spPr>
          <a:xfrm>
            <a:off x="539552" y="4831992"/>
            <a:ext cx="81497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установление комиссией значения индекса технического состояния объекта технического освидетельствования от «0» до «26» включительно или принятие комиссией решения о допуске к работе объекта технического освидетельствования либо о прекращении эксплуатации в результате проведения технического освидетельствования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732BDE-C2BD-FF5D-4F9A-507F122B334F}"/>
              </a:ext>
            </a:extLst>
          </p:cNvPr>
          <p:cNvSpPr txBox="1"/>
          <p:nvPr/>
        </p:nvSpPr>
        <p:spPr>
          <a:xfrm>
            <a:off x="2699792" y="2998693"/>
            <a:ext cx="604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Индикаторами риска нарушения обязательных требований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55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6B2EA26-278A-153C-AA12-EC46FB90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97" y="1628800"/>
            <a:ext cx="2016224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643B1-01DB-E8D6-E950-790C651C3315}"/>
              </a:ext>
            </a:extLst>
          </p:cNvPr>
          <p:cNvSpPr txBox="1"/>
          <p:nvPr/>
        </p:nvSpPr>
        <p:spPr>
          <a:xfrm>
            <a:off x="580879" y="1652607"/>
            <a:ext cx="5863329" cy="124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sz="1800" dirty="0">
                <a:effectLst/>
                <a:ea typeface="Calibri" panose="020F0502020204030204" pitchFamily="34" charset="0"/>
              </a:rPr>
              <a:t>Приказом Минэнерго России от 21.06.2023 № 421 в качестве индикаторов риска в отношении субъектов электроэнергетики с 10.01.2024 будут добавлены следующие индикаторы: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8D9DFC-A46B-1E58-5C2A-DA2D7B495089}"/>
              </a:ext>
            </a:extLst>
          </p:cNvPr>
          <p:cNvSpPr txBox="1"/>
          <p:nvPr/>
        </p:nvSpPr>
        <p:spPr>
          <a:xfrm>
            <a:off x="550198" y="4293096"/>
            <a:ext cx="7982242" cy="211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объектом оценки готовности с уровнем готовности «Не готов» установленной величины одного и более специализированных индикаторов в группах условий готовности объектов оценки готовности, оценка выполнения которых составила менее «100».</a:t>
            </a: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</a:rPr>
              <a:t>увеличение более чем на 30% количества аварий (не менее пяти) за квартал по сравнению с аналогичным периодом предыдущего календарного года на электростанции или объекте электросетевого хозяйства</a:t>
            </a:r>
            <a:r>
              <a:rPr lang="en-US" dirty="0">
                <a:ea typeface="Calibri" panose="020F0502020204030204" pitchFamily="34" charset="0"/>
              </a:rPr>
              <a:t>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DE7DC8-96FD-AB0E-A2A6-68A60AB327FB}"/>
              </a:ext>
            </a:extLst>
          </p:cNvPr>
          <p:cNvSpPr txBox="1"/>
          <p:nvPr/>
        </p:nvSpPr>
        <p:spPr>
          <a:xfrm>
            <a:off x="546538" y="3742120"/>
            <a:ext cx="7982242" cy="1055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индекса готовности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объекта оценки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субъекта электроэнергетики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менее «80» (уровень готовности «Не готов»);</a:t>
            </a:r>
            <a:endParaRPr lang="ru-RU" dirty="0"/>
          </a:p>
          <a:p>
            <a:pPr marL="285750" indent="-285750" algn="just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</a:pP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14D969-4F66-D294-232D-8DB28E620CD4}"/>
              </a:ext>
            </a:extLst>
          </p:cNvPr>
          <p:cNvSpPr txBox="1"/>
          <p:nvPr/>
        </p:nvSpPr>
        <p:spPr>
          <a:xfrm>
            <a:off x="565888" y="2852936"/>
            <a:ext cx="800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ea typeface="Times New Roman" panose="02020603050405020304" pitchFamily="18" charset="0"/>
              </a:rPr>
              <a:t>установление Минэнерго России в отношении субъекта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75DFD0-A539-29C5-6AAE-D91169B1BAD4}"/>
              </a:ext>
            </a:extLst>
          </p:cNvPr>
          <p:cNvSpPr txBox="1"/>
          <p:nvPr/>
        </p:nvSpPr>
        <p:spPr>
          <a:xfrm>
            <a:off x="569564" y="3140968"/>
            <a:ext cx="8117236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электроэнергетики в течение шести отчетных месяцев подряд двух и более раз следующих показателей в совокупности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5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906706-325D-F47E-6FC5-48304D3F9308}"/>
              </a:ext>
            </a:extLst>
          </p:cNvPr>
          <p:cNvSpPr txBox="1"/>
          <p:nvPr/>
        </p:nvSpPr>
        <p:spPr>
          <a:xfrm>
            <a:off x="467916" y="2492896"/>
            <a:ext cx="32399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ч. 1 ст. 95 Федерального закона от 31.07.2020 № 248-ФЗ</a:t>
            </a:r>
            <a:r>
              <a:rPr lang="ru-RU" sz="1600" dirty="0">
                <a:effectLst/>
              </a:rPr>
              <a:t>: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 истечении срока исполнения контролируемым лицом предписания, либо при представлении контролируемым лицом до истечения установленного срока документов и сведений, представление которых предусмотрено таким предписанием, контрольный (надзорный) орган оценивает его исполнение на основании представленных документов и сведений. 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F9D2CD0-88F1-56B0-E1E7-E11F7370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3243064" cy="10227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1"/>
            <a:ext cx="3816424" cy="53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83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D7F3DF-B3E8-D729-6500-39A385110B2B}"/>
              </a:ext>
            </a:extLst>
          </p:cNvPr>
          <p:cNvSpPr txBox="1"/>
          <p:nvPr/>
        </p:nvSpPr>
        <p:spPr>
          <a:xfrm>
            <a:off x="612775" y="1988840"/>
            <a:ext cx="5831433" cy="3394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Положением о федеральном государственном энергетическом надзоре», утвержденным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остановлением Правительства РФ от 30.06.2021 № 1085 «О федеральном государственном энергетическом надзоре» при осуществлении государственного энергетического надзора может проводиться: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информирование;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бъявление предостережений.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491shkola.spb.ru/media/k2/items/cache/ac9ff722ccee9f796dea38c810f03e02_XL.jpg">
            <a:extLst>
              <a:ext uri="{FF2B5EF4-FFF2-40B4-BE49-F238E27FC236}">
                <a16:creationId xmlns:a16="http://schemas.microsoft.com/office/drawing/2014/main" xmlns="" id="{49870CFE-43A3-A53E-23A6-A7C369B8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53" y="2132856"/>
            <a:ext cx="2087018" cy="28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70CBF4-1F6A-963C-5262-6A2281568554}"/>
              </a:ext>
            </a:extLst>
          </p:cNvPr>
          <p:cNvSpPr txBox="1"/>
          <p:nvPr/>
        </p:nvSpPr>
        <p:spPr>
          <a:xfrm>
            <a:off x="612775" y="1700808"/>
            <a:ext cx="7991673" cy="4058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Информация, размещаемая на официальном сайте Северо-Западного управления Ростехнадзора (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www.szap.gosnadzor.ru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несчастных случаев на энергоустановках, подконтрольных органам Ростехнадзора; 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уроки, извлеченные из аварий; 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 организации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проведении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проверки знаний норм и правил в области энергетического надзора;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акты федеральных органов государственной власти и правовые акты в сфере государственного энергетического надзора;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доклады о правоприменительной практике Северо-Западного управления Ростехнадзора; 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доклады и результаты публичных обсуждений. </a:t>
            </a:r>
          </a:p>
        </p:txBody>
      </p:sp>
    </p:spTree>
    <p:extLst>
      <p:ext uri="{BB962C8B-B14F-4D97-AF65-F5344CB8AC3E}">
        <p14:creationId xmlns:p14="http://schemas.microsoft.com/office/powerpoint/2010/main" val="161715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государственного контроля и надзора в сфере энергетического надзора в 2023 году, изменения в законодательстве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A48599-5F73-FD4E-5A2A-CF7EF526AD82}"/>
              </a:ext>
            </a:extLst>
          </p:cNvPr>
          <p:cNvSpPr txBox="1"/>
          <p:nvPr/>
        </p:nvSpPr>
        <p:spPr>
          <a:xfrm>
            <a:off x="534987" y="4516290"/>
            <a:ext cx="8151813" cy="17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Приказами Северо-Западного управления Ростехнадзора от 29.12.2022 №№ ПР-240-499-о и ПР-240-500-о были утверждены графики реализации профилактических мероприятий при осуществлении федерального государственного энергетического надзора и сфере теплоснабжения и в сфере электроэнергетики на 2023 год.</a:t>
            </a:r>
            <a:r>
              <a:rPr lang="ru-RU" dirty="0">
                <a:effectLst/>
              </a:rPr>
              <a:t>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903655-4026-3A74-7C1B-F698C6EAA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31" y="1700808"/>
            <a:ext cx="8074025" cy="2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1445</Words>
  <Application>Microsoft Office PowerPoint</Application>
  <PresentationFormat>Экран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Лаппо Максим Васильевич</dc:creator>
  <cp:lastModifiedBy>Лаппо Максим Васильевич</cp:lastModifiedBy>
  <cp:revision>465</cp:revision>
  <cp:lastPrinted>2023-11-28T12:13:06Z</cp:lastPrinted>
  <dcterms:created xsi:type="dcterms:W3CDTF">2014-12-09T06:57:46Z</dcterms:created>
  <dcterms:modified xsi:type="dcterms:W3CDTF">2023-11-28T13:10:52Z</dcterms:modified>
</cp:coreProperties>
</file>